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334" r:id="rId2"/>
    <p:sldId id="311" r:id="rId3"/>
    <p:sldId id="356" r:id="rId4"/>
    <p:sldId id="310" r:id="rId5"/>
    <p:sldId id="366" r:id="rId6"/>
    <p:sldId id="313" r:id="rId7"/>
    <p:sldId id="359" r:id="rId8"/>
    <p:sldId id="324" r:id="rId9"/>
    <p:sldId id="358" r:id="rId10"/>
    <p:sldId id="349" r:id="rId11"/>
    <p:sldId id="367" r:id="rId12"/>
    <p:sldId id="374" r:id="rId13"/>
    <p:sldId id="368" r:id="rId14"/>
    <p:sldId id="370" r:id="rId15"/>
    <p:sldId id="363" r:id="rId16"/>
    <p:sldId id="336" r:id="rId17"/>
    <p:sldId id="375" r:id="rId18"/>
    <p:sldId id="376" r:id="rId19"/>
    <p:sldId id="379" r:id="rId20"/>
    <p:sldId id="378" r:id="rId21"/>
    <p:sldId id="380" r:id="rId22"/>
    <p:sldId id="377" r:id="rId23"/>
    <p:sldId id="365" r:id="rId24"/>
    <p:sldId id="329" r:id="rId25"/>
    <p:sldId id="319" r:id="rId26"/>
    <p:sldId id="354" r:id="rId27"/>
  </p:sldIdLst>
  <p:sldSz cx="12188825" cy="6858000"/>
  <p:notesSz cx="6858000" cy="9144000"/>
  <p:custDataLst>
    <p:tags r:id="rId3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4">
          <p15:clr>
            <a:srgbClr val="A4A3A4"/>
          </p15:clr>
        </p15:guide>
        <p15:guide id="2" pos="38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94434" autoAdjust="0"/>
  </p:normalViewPr>
  <p:slideViewPr>
    <p:cSldViewPr showGuides="1">
      <p:cViewPr varScale="1">
        <p:scale>
          <a:sx n="70" d="100"/>
          <a:sy n="70" d="100"/>
        </p:scale>
        <p:origin x="618" y="72"/>
      </p:cViewPr>
      <p:guideLst>
        <p:guide orient="horz" pos="2144"/>
        <p:guide pos="38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8/30/2021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64939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8/30/2021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1098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420069" y="2655767"/>
            <a:ext cx="7445261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/>
            </a:lvl9pPr>
          </a:lstStyle>
          <a:p>
            <a:r>
              <a:rPr lang="en-US" smtClean="0"/>
              <a:t>Click to edit Master title style</a:t>
            </a:r>
          </a:p>
        </p:txBody>
      </p:sp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/>
          <a:lstStyle/>
          <a:p>
            <a:fld id="{03F41C87-7AD9-4845-A077-840E4A0F3F06}" type="datetimeFigureOut">
              <a:rPr lang="en-US"/>
              <a:t>8/30/2021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2428101" y="2009533"/>
            <a:ext cx="733249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 b="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 b="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 b="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 b="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 b="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 b="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 b="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 b="0"/>
            </a:lvl9pPr>
          </a:lstStyle>
          <a:p>
            <a:r>
              <a:rPr lang="en-US" smtClean="0"/>
              <a:t>Click to edit Master title style</a:t>
            </a:r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428101" y="3380339"/>
            <a:ext cx="733249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11457416" y="6453000"/>
            <a:ext cx="731409" cy="4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1921733" y="2171200"/>
            <a:ext cx="8345426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600" lvl="0" indent="-524510" algn="ctr" rtl="0">
              <a:spcBef>
                <a:spcPts val="800"/>
              </a:spcBef>
              <a:spcAft>
                <a:spcPts val="0"/>
              </a:spcAft>
              <a:buSzPts val="2600"/>
              <a:buChar char="+"/>
              <a:defRPr sz="3465"/>
            </a:lvl1pPr>
            <a:lvl2pPr marL="1219200" lvl="1" indent="-52451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3465"/>
            </a:lvl2pPr>
            <a:lvl3pPr marL="1828165" lvl="2" indent="-52451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3465"/>
            </a:lvl3pPr>
            <a:lvl4pPr marL="2437765" lvl="3" indent="-52451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3465"/>
            </a:lvl4pPr>
            <a:lvl5pPr marL="3047365" lvl="4" indent="-52451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3465"/>
            </a:lvl5pPr>
            <a:lvl6pPr marL="3656965" lvl="5" indent="-52451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3465"/>
            </a:lvl6pPr>
            <a:lvl7pPr marL="4265930" lvl="6" indent="-52451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3465"/>
            </a:lvl7pPr>
            <a:lvl8pPr marL="4875530" lvl="7" indent="-52451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3465"/>
            </a:lvl8pPr>
            <a:lvl9pPr marL="5485130" lvl="8" indent="-524510" algn="ctr">
              <a:spcBef>
                <a:spcPts val="0"/>
              </a:spcBef>
              <a:spcAft>
                <a:spcPts val="0"/>
              </a:spcAft>
              <a:buSzPts val="2600"/>
              <a:buChar char="+"/>
              <a:defRPr sz="346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Google Shape;17;p4"/>
          <p:cNvSpPr txBox="1"/>
          <p:nvPr/>
        </p:nvSpPr>
        <p:spPr>
          <a:xfrm>
            <a:off x="4789953" y="1245025"/>
            <a:ext cx="260892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795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rPr>
              <a:t>“</a:t>
            </a:r>
            <a:endParaRPr sz="12795">
              <a:solidFill>
                <a:srgbClr val="2A95B7"/>
              </a:solidFill>
              <a:latin typeface="Patrick Hand SC"/>
              <a:ea typeface="Patrick Hand SC"/>
              <a:cs typeface="Patrick Hand SC"/>
              <a:sym typeface="Patrick Hand SC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11457416" y="6453000"/>
            <a:ext cx="731409" cy="4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1398969" y="1061567"/>
            <a:ext cx="9358762" cy="100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 smtClean="0"/>
              <a:t>Click to edit Master title style</a:t>
            </a:r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1398969" y="1916568"/>
            <a:ext cx="9358762" cy="3609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600" lvl="0" indent="-508000">
              <a:spcBef>
                <a:spcPts val="800"/>
              </a:spcBef>
              <a:spcAft>
                <a:spcPts val="0"/>
              </a:spcAft>
              <a:buSzPts val="2400"/>
              <a:buChar char="+"/>
              <a:defRPr/>
            </a:lvl1pPr>
            <a:lvl2pPr marL="1219200" lvl="1" indent="-508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2pPr>
            <a:lvl3pPr marL="1828165" lvl="2" indent="-508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3pPr>
            <a:lvl4pPr marL="2437765" lvl="3" indent="-508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4pPr>
            <a:lvl5pPr marL="3047365" lvl="4" indent="-508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5pPr>
            <a:lvl6pPr marL="3656965" lvl="5" indent="-508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6pPr>
            <a:lvl7pPr marL="4265930" lvl="6" indent="-508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7pPr>
            <a:lvl8pPr marL="4875530" lvl="7" indent="-508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8pPr>
            <a:lvl9pPr marL="5485130" lvl="8" indent="-508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11457416" y="6453000"/>
            <a:ext cx="731409" cy="4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1398969" y="1061567"/>
            <a:ext cx="9358762" cy="100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 smtClean="0"/>
              <a:t>Click to edit Master title style</a:t>
            </a:r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1442091" y="1914033"/>
            <a:ext cx="2971626" cy="3796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600" lvl="0" indent="-440055" rtl="0">
              <a:spcBef>
                <a:spcPts val="800"/>
              </a:spcBef>
              <a:spcAft>
                <a:spcPts val="0"/>
              </a:spcAft>
              <a:buSzPts val="1600"/>
              <a:buChar char="+"/>
              <a:defRPr sz="2135"/>
            </a:lvl1pPr>
            <a:lvl2pPr marL="1219200" lvl="1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2pPr>
            <a:lvl3pPr marL="1828165" lvl="2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3pPr>
            <a:lvl4pPr marL="2437765" lvl="3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4pPr>
            <a:lvl5pPr marL="3047365" lvl="4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5pPr>
            <a:lvl6pPr marL="3656965" lvl="5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6pPr>
            <a:lvl7pPr marL="4265930" lvl="6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7pPr>
            <a:lvl8pPr marL="4875530" lvl="7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8pPr>
            <a:lvl9pPr marL="5485130" lvl="8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2"/>
          </p:nvPr>
        </p:nvSpPr>
        <p:spPr>
          <a:xfrm>
            <a:off x="4565877" y="1914033"/>
            <a:ext cx="2971626" cy="3796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600" lvl="0" indent="-440055" rtl="0">
              <a:spcBef>
                <a:spcPts val="800"/>
              </a:spcBef>
              <a:spcAft>
                <a:spcPts val="0"/>
              </a:spcAft>
              <a:buSzPts val="1600"/>
              <a:buChar char="+"/>
              <a:defRPr sz="2135"/>
            </a:lvl1pPr>
            <a:lvl2pPr marL="1219200" lvl="1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2pPr>
            <a:lvl3pPr marL="1828165" lvl="2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3pPr>
            <a:lvl4pPr marL="2437765" lvl="3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4pPr>
            <a:lvl5pPr marL="3047365" lvl="4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5pPr>
            <a:lvl6pPr marL="3656965" lvl="5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6pPr>
            <a:lvl7pPr marL="4265930" lvl="6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7pPr>
            <a:lvl8pPr marL="4875530" lvl="7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8pPr>
            <a:lvl9pPr marL="5485130" lvl="8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3"/>
          </p:nvPr>
        </p:nvSpPr>
        <p:spPr>
          <a:xfrm>
            <a:off x="7689665" y="1914033"/>
            <a:ext cx="2971626" cy="3796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600" lvl="0" indent="-440055" rtl="0">
              <a:spcBef>
                <a:spcPts val="800"/>
              </a:spcBef>
              <a:spcAft>
                <a:spcPts val="0"/>
              </a:spcAft>
              <a:buSzPts val="1600"/>
              <a:buChar char="+"/>
              <a:defRPr sz="2135"/>
            </a:lvl1pPr>
            <a:lvl2pPr marL="1219200" lvl="1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2pPr>
            <a:lvl3pPr marL="1828165" lvl="2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3pPr>
            <a:lvl4pPr marL="2437765" lvl="3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4pPr>
            <a:lvl5pPr marL="3047365" lvl="4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5pPr>
            <a:lvl6pPr marL="3656965" lvl="5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6pPr>
            <a:lvl7pPr marL="4265930" lvl="6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7pPr>
            <a:lvl8pPr marL="4875530" lvl="7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8pPr>
            <a:lvl9pPr marL="5485130" lvl="8" indent="-440055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213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11457416" y="6453000"/>
            <a:ext cx="731409" cy="4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2138676" y="4960667"/>
            <a:ext cx="7911539" cy="692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609600" lvl="0" indent="-304800" algn="ctr">
              <a:spcBef>
                <a:spcPts val="480"/>
              </a:spcBef>
              <a:spcAft>
                <a:spcPts val="0"/>
              </a:spcAft>
              <a:buSzPts val="1800"/>
              <a:buNone/>
              <a:defRPr sz="2400">
                <a:solidFill>
                  <a:srgbClr val="2A95B7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11457416" y="6453000"/>
            <a:ext cx="731409" cy="4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mage">
  <p:cSld name="Big Image">
    <p:bg>
      <p:bgPr>
        <a:solidFill>
          <a:srgbClr val="2A95B7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1" descr="scene_trans.png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11457416" y="6453000"/>
            <a:ext cx="731409" cy="4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/>
          <a:lstStyle/>
          <a:p>
            <a:fld id="{03F41C87-7AD9-4845-A077-840E4A0F3F06}" type="datetimeFigureOut">
              <a:rPr lang="en-US"/>
              <a:t>8/30/2021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/>
          <a:lstStyle/>
          <a:p>
            <a:fld id="{03F41C87-7AD9-4845-A077-840E4A0F3F06}" type="datetimeFigureOut">
              <a:rPr lang="en-US"/>
              <a:t>8/30/2021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398969" y="1061567"/>
            <a:ext cx="9358762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98969" y="1916568"/>
            <a:ext cx="9358762" cy="3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57416" y="6453000"/>
            <a:ext cx="731409" cy="404800"/>
          </a:xfrm>
          <a:prstGeom prst="rect">
            <a:avLst/>
          </a:prstGeom>
          <a:noFill/>
          <a:ln>
            <a:noFill/>
          </a:ln>
          <a:effectLst>
            <a:outerShdw blurRad="28575" dist="19050" dir="5400000" algn="bl" rotWithShape="0">
              <a:srgbClr val="000000">
                <a:alpha val="25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465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algn="r">
              <a:buNone/>
              <a:defRPr sz="1465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algn="r">
              <a:buNone/>
              <a:defRPr sz="1465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algn="r">
              <a:buNone/>
              <a:defRPr sz="1465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algn="r">
              <a:buNone/>
              <a:defRPr sz="1465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algn="r">
              <a:buNone/>
              <a:defRPr sz="1465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algn="r">
              <a:buNone/>
              <a:defRPr sz="1465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algn="r">
              <a:buNone/>
              <a:defRPr sz="1465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algn="r">
              <a:buNone/>
              <a:defRPr sz="1465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95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NG Sector: 42 Bismillah Wallpaper Full HD Pictures,For Slides, Bismillah  Images For Presentation Free Downloa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30"/>
          <a:stretch/>
        </p:blipFill>
        <p:spPr bwMode="auto">
          <a:xfrm>
            <a:off x="760412" y="533400"/>
            <a:ext cx="10668000" cy="5552224"/>
          </a:xfrm>
          <a:prstGeom prst="rect">
            <a:avLst/>
          </a:prstGeom>
          <a:noFill/>
          <a:effectLst>
            <a:outerShdw blurRad="1270000" dir="21540000" sx="98000" sy="98000" algn="ctr" rotWithShape="0">
              <a:srgbClr val="000000"/>
            </a:outerShdw>
            <a:reflection stA="45000" endPos="0" dist="50800" dir="5400000" sy="-100000" algn="bl" rotWithShape="0"/>
          </a:effectLst>
          <a:scene3d>
            <a:camera prst="orthographicFront"/>
            <a:lightRig rig="threePt" dir="t"/>
          </a:scene3d>
          <a:sp3d>
            <a:bevelT w="82550" prst="relaxedInset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7573304"/>
              </p:ext>
            </p:extLst>
          </p:nvPr>
        </p:nvGraphicFramePr>
        <p:xfrm>
          <a:off x="1019269" y="838200"/>
          <a:ext cx="8077200" cy="495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98543"/>
                <a:gridCol w="944657"/>
                <a:gridCol w="2362200"/>
                <a:gridCol w="2971800"/>
              </a:tblGrid>
              <a:tr h="100843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RESEACRCH TITLE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US" sz="105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BY</a:t>
                      </a:r>
                      <a:endParaRPr lang="en-US" sz="105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FEATURES OF PROPOSED TECHNIQUE</a:t>
                      </a:r>
                      <a:endParaRPr lang="en-US" sz="105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  <a:tr h="1878026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0" i="0" u="none" strike="noStrike" cap="none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IoT based sorting system of consumer goods production</a:t>
                      </a:r>
                      <a:endParaRPr lang="en-US" sz="1800" b="0" i="0" u="none" strike="noStrike" cap="none" dirty="0">
                        <a:solidFill>
                          <a:schemeClr val="lt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 panose="020B0604020202020204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  <a:endParaRPr lang="en-US" sz="16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S Syufrijal, M Rif'an, A W R Prabumenang, R Wicaksono, AA Maqfiroh and R F Ilhami</a:t>
                      </a:r>
                      <a:r>
                        <a:rPr lang="en-US" sz="1600" b="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The purpose of this research is to make a tool that can sort goods automatically into the warehouse using RFID by combining Arduino and PLC as the controller.</a:t>
                      </a:r>
                      <a:endParaRPr lang="en-US" sz="12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  <a:tr h="2066543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none" strike="noStrike" cap="none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Automate</a:t>
                      </a:r>
                      <a:r>
                        <a:rPr lang="en-US" sz="1600" b="0" i="0" u="none" strike="noStrike" cap="none" baseline="0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 Fruits</a:t>
                      </a:r>
                      <a:r>
                        <a:rPr lang="en-US" sz="1600" b="0" i="0" u="none" strike="noStrike" cap="none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 Sorting Machine</a:t>
                      </a:r>
                      <a:endParaRPr lang="en-US" sz="1600" b="0" i="0" u="none" strike="noStrike" cap="none" dirty="0">
                        <a:solidFill>
                          <a:schemeClr val="lt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 panose="020B0604020202020204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</a:t>
                      </a:r>
                      <a:endParaRPr lang="en-US" sz="16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Dhroov</a:t>
                      </a: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batra, Hardik Riwari,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Hema N 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In this work, we introduce better quality sorting of fruits based on color to meet the market standards.</a:t>
                      </a:r>
                      <a:endParaRPr lang="en-US" sz="16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915315"/>
              </p:ext>
            </p:extLst>
          </p:nvPr>
        </p:nvGraphicFramePr>
        <p:xfrm>
          <a:off x="9096469" y="840475"/>
          <a:ext cx="2027143" cy="49507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27143"/>
              </a:tblGrid>
              <a:tr h="10032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UNIQUENESS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OF OUR SYSTEM</a:t>
                      </a:r>
                      <a:endParaRPr lang="en-US" sz="1600" dirty="0" smtClean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  <a:tr h="19737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Our</a:t>
                      </a:r>
                      <a:r>
                        <a:rPr lang="en-US" sz="1600" b="0" i="0" u="none" strike="noStrike" cap="none" baseline="0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 system can not only sort products based on color but also based on weight and can count and display the quantity of products.</a:t>
                      </a:r>
                      <a:endParaRPr lang="en-US" sz="16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  <a:tr h="19737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i="0" u="none" strike="noStrike" cap="none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There</a:t>
                      </a:r>
                      <a:r>
                        <a:rPr lang="en-US" sz="1600" b="0" i="0" u="none" strike="noStrike" cap="none" baseline="0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 are some fruits which are different in quality but are of same color, but our system can also sort  these kinds of fruits using there weight.</a:t>
                      </a:r>
                      <a:endParaRPr lang="en-US" sz="16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6733983"/>
              </p:ext>
            </p:extLst>
          </p:nvPr>
        </p:nvGraphicFramePr>
        <p:xfrm>
          <a:off x="1019269" y="838200"/>
          <a:ext cx="8077200" cy="495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98543"/>
                <a:gridCol w="944657"/>
                <a:gridCol w="2362200"/>
                <a:gridCol w="2971800"/>
              </a:tblGrid>
              <a:tr h="100843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RESEACRCH TITLE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US" sz="105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BY</a:t>
                      </a:r>
                      <a:endParaRPr lang="en-US" sz="105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FEATURES OF PROPOSED TECHNIQUE</a:t>
                      </a:r>
                      <a:endParaRPr lang="en-US" sz="105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  <a:tr h="1878026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Color Detection of</a:t>
                      </a:r>
                      <a:r>
                        <a:rPr lang="en-US" sz="1800" b="0" i="0" u="none" strike="noStrike" cap="none" baseline="0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 marbles</a:t>
                      </a:r>
                      <a:r>
                        <a:rPr lang="en-US" sz="1800" b="0" i="0" u="none" strike="noStrike" cap="none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 Using Internet of Things Machine</a:t>
                      </a:r>
                      <a:endParaRPr lang="en-US" sz="1800" b="0" i="0" u="none" strike="noStrike" cap="none" dirty="0">
                        <a:solidFill>
                          <a:schemeClr val="lt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 panose="020B0604020202020204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2019</a:t>
                      </a:r>
                      <a:endParaRPr lang="en-US" sz="16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Prince</a:t>
                      </a: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Mary, S. Lakhsmi, Sareddi Vijaya, Anuhya Seemakurty</a:t>
                      </a: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This published work gives color sorting mechanism to</a:t>
                      </a:r>
                      <a:r>
                        <a:rPr lang="en-US" sz="1600" b="0" i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sort different marbles based on color.</a:t>
                      </a:r>
                      <a:endParaRPr lang="en-US" sz="1600" b="0" i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  <a:tr h="2066543">
                <a:tc>
                  <a:txBody>
                    <a:bodyPr/>
                    <a:lstStyle/>
                    <a:p>
                      <a:pPr marL="0" marR="152400" algn="ctr" fontAlgn="base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Sensor based Color Sorting Robot for Candy Manufacturing</a:t>
                      </a:r>
                      <a:endParaRPr lang="en-US" sz="16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2018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S. Krishnakumar</a:t>
                      </a:r>
                      <a:r>
                        <a:rPr lang="en-US" sz="1600" b="0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 K. Sneha</a:t>
                      </a:r>
                      <a:r>
                        <a:rPr lang="en-US" sz="1600" b="0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and A. Reethika</a:t>
                      </a:r>
                      <a:r>
                        <a:rPr lang="en-US" sz="1600" b="0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 this work color sorting of candy is done by detecting color and the edges of given image which are of similar colors.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737051"/>
              </p:ext>
            </p:extLst>
          </p:nvPr>
        </p:nvGraphicFramePr>
        <p:xfrm>
          <a:off x="9096469" y="840475"/>
          <a:ext cx="2027143" cy="49507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27143"/>
              </a:tblGrid>
              <a:tr h="10032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UNIQUENESS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OF OUR SYSTEM</a:t>
                      </a:r>
                      <a:endParaRPr lang="en-US" sz="1600" dirty="0" smtClean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  <a:tr h="19737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baseline="0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There are various types of marbles, tiles but some of them are of same color, which can be sorted by out system as its is also based on weight.</a:t>
                      </a:r>
                      <a:endParaRPr lang="en-US" sz="16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  <a:tr h="19737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Existing</a:t>
                      </a:r>
                      <a:r>
                        <a:rPr lang="en-US" sz="1600" b="0" baseline="0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work can sort based on color of product, but what if candies are of different quality but in same color. </a:t>
                      </a:r>
                      <a:endParaRPr lang="en-US" sz="16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747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8041475"/>
              </p:ext>
            </p:extLst>
          </p:nvPr>
        </p:nvGraphicFramePr>
        <p:xfrm>
          <a:off x="1019268" y="838200"/>
          <a:ext cx="10028144" cy="5029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29265"/>
                <a:gridCol w="2441079"/>
                <a:gridCol w="2514600"/>
                <a:gridCol w="2743200"/>
              </a:tblGrid>
              <a:tr h="10239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RESEACRCH TITLE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Accuracy %</a:t>
                      </a:r>
                      <a:endParaRPr lang="en-US" sz="105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BY</a:t>
                      </a:r>
                      <a:endParaRPr lang="en-US" sz="105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Accuracy %</a:t>
                      </a:r>
                      <a:endParaRPr lang="en-US" sz="105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  <a:tr h="1906919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Color Detection of</a:t>
                      </a:r>
                      <a:r>
                        <a:rPr lang="en-US" sz="1800" b="0" i="0" u="none" strike="noStrike" cap="none" baseline="0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 marbles</a:t>
                      </a:r>
                      <a:r>
                        <a:rPr lang="en-US" sz="1800" b="0" i="0" u="none" strike="noStrike" cap="none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 Using Internet of Things Machine</a:t>
                      </a:r>
                      <a:endParaRPr lang="en-US" sz="1800" b="0" i="0" u="none" strike="noStrike" cap="none" dirty="0">
                        <a:solidFill>
                          <a:schemeClr val="lt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 panose="020B0604020202020204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endParaRPr lang="en-US" sz="1600" b="0" dirty="0" smtClean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[13/20]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65%</a:t>
                      </a:r>
                      <a:endParaRPr lang="en-US" sz="16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Prince</a:t>
                      </a: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Mary, S. Lakhsmi, Sareddi Vijaya, Anuhya Seemakurty</a:t>
                      </a: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endParaRPr lang="en-US" sz="1600" b="0" i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[11/15]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i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73%</a:t>
                      </a:r>
                      <a:endParaRPr lang="en-US" sz="1600" b="0" i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  <a:tr h="2098336">
                <a:tc>
                  <a:txBody>
                    <a:bodyPr/>
                    <a:lstStyle/>
                    <a:p>
                      <a:pPr marL="0" marR="152400" algn="ctr" fontAlgn="base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Sensor based Color Sorting Robot for Candy Manufacturing</a:t>
                      </a:r>
                      <a:endParaRPr lang="en-US" sz="1600" b="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tabLst/>
                        <a:defRPr/>
                      </a:pPr>
                      <a:endParaRPr lang="en-US" sz="1600" b="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[18/25]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71%</a:t>
                      </a:r>
                      <a:endParaRPr lang="en-US" sz="16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S. Krishnakumar</a:t>
                      </a:r>
                      <a:r>
                        <a:rPr lang="en-US" sz="1600" b="0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 K. Sneha</a:t>
                      </a:r>
                      <a:r>
                        <a:rPr lang="en-US" sz="1600" b="0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and A. Reethika</a:t>
                      </a:r>
                      <a:r>
                        <a:rPr lang="en-US" sz="1600" b="0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endParaRPr lang="en-US" sz="1600" b="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[15/20]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75%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6791390"/>
              </p:ext>
            </p:extLst>
          </p:nvPr>
        </p:nvGraphicFramePr>
        <p:xfrm>
          <a:off x="5789612" y="876300"/>
          <a:ext cx="2514600" cy="495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14600"/>
              </a:tblGrid>
              <a:tr h="9477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RESEACRCH TITLE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8514" marR="58514" marT="0" marB="0"/>
                </a:tc>
              </a:tr>
              <a:tr h="1906919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800" b="0" i="0" u="none" strike="noStrike" cap="none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IoT based sorting system of consumer goods production</a:t>
                      </a:r>
                      <a:endParaRPr lang="en-US" sz="1800" b="0" i="0" u="none" strike="noStrike" cap="none" dirty="0">
                        <a:solidFill>
                          <a:schemeClr val="lt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 panose="020B0604020202020204"/>
                      </a:endParaRPr>
                    </a:p>
                  </a:txBody>
                  <a:tcPr marL="58514" marR="58514" marT="0" marB="0"/>
                </a:tc>
              </a:tr>
              <a:tr h="2098336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none" strike="noStrike" cap="none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Automate</a:t>
                      </a:r>
                      <a:r>
                        <a:rPr lang="en-US" sz="1600" b="0" i="0" u="none" strike="noStrike" cap="none" baseline="0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 Fruits</a:t>
                      </a:r>
                      <a:r>
                        <a:rPr lang="en-US" sz="1600" b="0" i="0" u="none" strike="noStrike" cap="none" dirty="0" smtClean="0">
                          <a:solidFill>
                            <a:schemeClr val="lt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 panose="020B0604020202020204"/>
                        </a:rPr>
                        <a:t> Sorting Machine</a:t>
                      </a:r>
                      <a:endParaRPr lang="en-US" sz="1600" b="0" i="0" u="none" strike="noStrike" cap="none" dirty="0">
                        <a:solidFill>
                          <a:schemeClr val="lt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 panose="020B0604020202020204"/>
                      </a:endParaRPr>
                    </a:p>
                  </a:txBody>
                  <a:tcPr marL="58514" marR="58514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216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1600200"/>
            <a:ext cx="9525000" cy="2667000"/>
          </a:xfrm>
        </p:spPr>
        <p:txBody>
          <a:bodyPr>
            <a:normAutofit/>
          </a:bodyPr>
          <a:lstStyle/>
          <a:p>
            <a:pPr algn="ctr"/>
            <a:r>
              <a:rPr lang="en-US" sz="8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</a:t>
            </a:r>
            <a:endParaRPr lang="en-US" sz="48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4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412" y="838200"/>
            <a:ext cx="8382000" cy="490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82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4812" y="1600200"/>
            <a:ext cx="9296400" cy="2667000"/>
          </a:xfrm>
        </p:spPr>
        <p:txBody>
          <a:bodyPr>
            <a:normAutofit/>
          </a:bodyPr>
          <a:lstStyle/>
          <a:p>
            <a:pPr algn="ctr"/>
            <a:r>
              <a:rPr lang="en-US" sz="96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 DIAGRAM</a:t>
            </a:r>
            <a:endParaRPr lang="en-US" sz="48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534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WhatsApp Video 2021-08-31 at 5.53.39 A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2947416" y="1013397"/>
            <a:ext cx="6279217" cy="4557226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4812" y="1600200"/>
            <a:ext cx="9296400" cy="26670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96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PROTOTYPE MODULE</a:t>
            </a:r>
            <a:endParaRPr lang="en-US" sz="48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520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/>
          <p:cNvSpPr/>
          <p:nvPr/>
        </p:nvSpPr>
        <p:spPr>
          <a:xfrm>
            <a:off x="1650689" y="1143000"/>
            <a:ext cx="1981200" cy="1295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Battery Charger Port</a:t>
            </a:r>
          </a:p>
        </p:txBody>
      </p:sp>
      <p:sp>
        <p:nvSpPr>
          <p:cNvPr id="15" name="Oval 14"/>
          <p:cNvSpPr/>
          <p:nvPr/>
        </p:nvSpPr>
        <p:spPr>
          <a:xfrm>
            <a:off x="5016805" y="1295400"/>
            <a:ext cx="1981200" cy="1295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On/Off Buttons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8456612" y="1143000"/>
            <a:ext cx="1981200" cy="1295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Object </a:t>
            </a:r>
            <a:r>
              <a:rPr lang="en-US" dirty="0" err="1" smtClean="0"/>
              <a:t>Enterance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167" y="3002130"/>
            <a:ext cx="3096245" cy="2807526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949" y="3144422"/>
            <a:ext cx="2789019" cy="2665234"/>
          </a:xfrm>
          <a:prstGeom prst="rect">
            <a:avLst/>
          </a:prstGeom>
        </p:spPr>
      </p:pic>
      <p:pic>
        <p:nvPicPr>
          <p:cNvPr id="26" name="Content Placeholder 2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584" y="2743200"/>
            <a:ext cx="3005008" cy="3159581"/>
          </a:xfrm>
        </p:spPr>
      </p:pic>
    </p:spTree>
    <p:extLst>
      <p:ext uri="{BB962C8B-B14F-4D97-AF65-F5344CB8AC3E}">
        <p14:creationId xmlns:p14="http://schemas.microsoft.com/office/powerpoint/2010/main" val="4158861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68" b="22534"/>
          <a:stretch/>
        </p:blipFill>
        <p:spPr>
          <a:xfrm>
            <a:off x="7928066" y="3288981"/>
            <a:ext cx="3195546" cy="2491105"/>
          </a:xfr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212" y="3288982"/>
            <a:ext cx="2728383" cy="2491106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1674812" y="1447800"/>
            <a:ext cx="1981200" cy="1295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Arduino Nano </a:t>
            </a:r>
          </a:p>
        </p:txBody>
      </p:sp>
      <p:sp>
        <p:nvSpPr>
          <p:cNvPr id="15" name="Oval 14"/>
          <p:cNvSpPr/>
          <p:nvPr/>
        </p:nvSpPr>
        <p:spPr>
          <a:xfrm>
            <a:off x="5237907" y="1447800"/>
            <a:ext cx="1981200" cy="1295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Color  Sensor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8694997" y="1471684"/>
            <a:ext cx="1981200" cy="1295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Weight and Count sensor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44" y="3288981"/>
            <a:ext cx="3477147" cy="260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7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7855" t="14045" r="10722"/>
          <a:stretch>
            <a:fillRect/>
          </a:stretch>
        </p:blipFill>
        <p:spPr>
          <a:xfrm>
            <a:off x="989012" y="777025"/>
            <a:ext cx="1776438" cy="1160575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1217612" y="1922575"/>
            <a:ext cx="9427378" cy="3810000"/>
          </a:xfrm>
        </p:spPr>
        <p:txBody>
          <a:bodyPr/>
          <a:lstStyle/>
          <a:p>
            <a:pPr marL="76200" indent="0" algn="ctr">
              <a:buNone/>
            </a:pPr>
            <a:r>
              <a:rPr 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 :  SORTING OF PRODUCT BASED ON COLOR AND WEIGHT VIA SMART SYSTEM</a:t>
            </a:r>
            <a:endParaRPr lang="en-US" dirty="0" smtClean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 algn="ctr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Computing Department, FCIT </a:t>
            </a:r>
          </a:p>
          <a:p>
            <a:pPr marL="76200" indent="0" algn="ctr">
              <a:buNone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BSCS 7</a:t>
            </a:r>
            <a:r>
              <a:rPr lang="en-US" sz="2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76200" indent="0" algn="ctr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93812" y="3851186"/>
            <a:ext cx="3200400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620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620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Rimsha Pervaiz (1307-2018)</a:t>
            </a:r>
          </a:p>
          <a:p>
            <a:pPr marL="7620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Aisha Tabbassum (1318-2018)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389813" y="3581354"/>
            <a:ext cx="325517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6200" indent="0">
              <a:buNone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Supervisor Name :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Chairperson , HOD</a:t>
            </a:r>
          </a:p>
          <a:p>
            <a:pPr marL="76200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Dr. Zahoor Hussain Shah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Lecturer , Head of FYP</a:t>
            </a:r>
          </a:p>
          <a:p>
            <a:pPr marL="76200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Shagufta Aftab</a:t>
            </a:r>
          </a:p>
          <a:p>
            <a:pPr marL="76200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/>
          <p:cNvSpPr/>
          <p:nvPr/>
        </p:nvSpPr>
        <p:spPr>
          <a:xfrm>
            <a:off x="1674812" y="1447800"/>
            <a:ext cx="1981200" cy="1295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Servo motors </a:t>
            </a:r>
          </a:p>
        </p:txBody>
      </p:sp>
      <p:sp>
        <p:nvSpPr>
          <p:cNvPr id="15" name="Oval 14"/>
          <p:cNvSpPr/>
          <p:nvPr/>
        </p:nvSpPr>
        <p:spPr>
          <a:xfrm>
            <a:off x="5237907" y="1447800"/>
            <a:ext cx="1981200" cy="1295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Color  Sensor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8694996" y="1143000"/>
            <a:ext cx="2123815" cy="16240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LED Display weight &amp;quantity of products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2" y="3288981"/>
            <a:ext cx="3437892" cy="25784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93" y="3288981"/>
            <a:ext cx="3082034" cy="2491105"/>
          </a:xfrm>
          <a:prstGeom prst="rect">
            <a:avLst/>
          </a:prstGeom>
        </p:spPr>
      </p:pic>
      <p:pic>
        <p:nvPicPr>
          <p:cNvPr id="30" name="Content Placeholder 29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414" y="3348919"/>
            <a:ext cx="3150398" cy="2362799"/>
          </a:xfrm>
        </p:spPr>
      </p:pic>
    </p:spTree>
    <p:extLst>
      <p:ext uri="{BB962C8B-B14F-4D97-AF65-F5344CB8AC3E}">
        <p14:creationId xmlns:p14="http://schemas.microsoft.com/office/powerpoint/2010/main" val="347942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/>
          <p:cNvSpPr/>
          <p:nvPr/>
        </p:nvSpPr>
        <p:spPr>
          <a:xfrm>
            <a:off x="1674812" y="1447800"/>
            <a:ext cx="1981200" cy="1295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Reset Button</a:t>
            </a:r>
          </a:p>
        </p:txBody>
      </p:sp>
      <p:sp>
        <p:nvSpPr>
          <p:cNvPr id="15" name="Oval 14"/>
          <p:cNvSpPr/>
          <p:nvPr/>
        </p:nvSpPr>
        <p:spPr>
          <a:xfrm>
            <a:off x="5237907" y="1447800"/>
            <a:ext cx="1981200" cy="1295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Throughout Objects in containers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8694996" y="1143000"/>
            <a:ext cx="2123815" cy="16240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Containers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12" y="3657600"/>
            <a:ext cx="2769122" cy="21374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610" y="3657600"/>
            <a:ext cx="3200497" cy="2137481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383" y="3657601"/>
            <a:ext cx="3813915" cy="2137480"/>
          </a:xfrm>
        </p:spPr>
      </p:pic>
    </p:spTree>
    <p:extLst>
      <p:ext uri="{BB962C8B-B14F-4D97-AF65-F5344CB8AC3E}">
        <p14:creationId xmlns:p14="http://schemas.microsoft.com/office/powerpoint/2010/main" val="198639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812" y="762000"/>
            <a:ext cx="4419600" cy="5077353"/>
          </a:xfrm>
        </p:spPr>
      </p:pic>
      <p:sp>
        <p:nvSpPr>
          <p:cNvPr id="6" name="Oval 5"/>
          <p:cNvSpPr/>
          <p:nvPr/>
        </p:nvSpPr>
        <p:spPr>
          <a:xfrm>
            <a:off x="1370012" y="2362200"/>
            <a:ext cx="2895600" cy="2362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Complete  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1621406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4812" y="1600200"/>
            <a:ext cx="9296400" cy="2667000"/>
          </a:xfrm>
        </p:spPr>
        <p:txBody>
          <a:bodyPr>
            <a:norm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Referencing</a:t>
            </a:r>
            <a:endParaRPr lang="en-US" sz="48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783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370012" y="914400"/>
            <a:ext cx="944880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[1] R. Sharma, A. Agarwal and H. Mamatha, "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IoT based sorting system of consumer goods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production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 2021 Third International Conference on Intelligent Communication Technologies and Virtual Mobile Networks (ICICV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Tirunelveli, India, 2021, pp. 1407-1411,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doi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10.1109/ICICV50876.2021.9388520.</a:t>
            </a: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D. Batra, H. Rewari and H. N,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Automate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Fruits Sorting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Machine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"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 6th International Conference on Signal Processing and Communication (ICSC), Noida, India, 2020, pp. 206-210, doi: 10.1109/ICSC48311.2020.9182723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Prince Mary, S. Lakhsmi, Sareddi Vijaya, Anuhya Seemakurty 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(2019).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 Color Detection and Sorting Using Internet of Things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Machine.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[4] </a:t>
            </a:r>
            <a:r>
              <a:rPr lang="da-DK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S. Krishnakumar </a:t>
            </a:r>
            <a:r>
              <a:rPr lang="da-DK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et al</a:t>
            </a:r>
            <a:r>
              <a:rPr lang="da-DK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2018 ‘</a:t>
            </a:r>
            <a:r>
              <a:rPr lang="en-US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Sensor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based </a:t>
            </a:r>
            <a:r>
              <a:rPr lang="en-US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Color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Sorting Robot for Candy </a:t>
            </a:r>
            <a:r>
              <a:rPr lang="en-US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Manufacturing’</a:t>
            </a:r>
            <a:endParaRPr lang="en-US" sz="20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12" y="1863247"/>
            <a:ext cx="4114800" cy="3352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9013" y="1797485"/>
            <a:ext cx="3505200" cy="3384115"/>
          </a:xfrm>
          <a:prstGeom prst="rect">
            <a:avLst/>
          </a:prstGeom>
        </p:spPr>
      </p:pic>
      <p:sp>
        <p:nvSpPr>
          <p:cNvPr id="9" name="Title 12"/>
          <p:cNvSpPr>
            <a:spLocks noGrp="1"/>
          </p:cNvSpPr>
          <p:nvPr>
            <p:ph type="title"/>
          </p:nvPr>
        </p:nvSpPr>
        <p:spPr>
          <a:xfrm>
            <a:off x="1217612" y="304800"/>
            <a:ext cx="9463919" cy="1000400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Suggestions and Questions </a:t>
            </a:r>
            <a:endParaRPr lang="en-US" sz="5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2812" y="1828800"/>
            <a:ext cx="3200400" cy="335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" y="3606800"/>
            <a:ext cx="4646612" cy="281940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PRESENTERS:-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RIMSHA PERVAIZ (1307-2018)</a:t>
            </a:r>
            <a:br>
              <a:rPr lang="en-US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AISHA TABBASSUM (1318-2018)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idx="1"/>
          </p:nvPr>
        </p:nvSpPr>
        <p:spPr>
          <a:xfrm>
            <a:off x="4265612" y="457200"/>
            <a:ext cx="7848600" cy="6248400"/>
          </a:xfrm>
        </p:spPr>
      </p:sp>
      <p:pic>
        <p:nvPicPr>
          <p:cNvPr id="1030" name="Picture 6" descr="3D Man With Thank You Text Board Stock Photo | PowerPoint Slide  Presentation Sample | Slide PPT | Template Presentati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812" y="533400"/>
            <a:ext cx="76962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851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012" y="1752600"/>
            <a:ext cx="8382000" cy="2667000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 of Presentation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035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903412" y="1143000"/>
            <a:ext cx="8001000" cy="4495800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</a:t>
            </a:r>
            <a:endParaRPr lang="en-US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 Video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Prototype Module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  </a:t>
            </a:r>
          </a:p>
          <a:p>
            <a:pPr marL="76200" indent="0" algn="just">
              <a:buNone/>
            </a:pPr>
            <a:endParaRPr lang="en-US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+mj-lt"/>
              <a:buAutoNum type="arabicPeriod"/>
            </a:pPr>
            <a:endParaRPr lang="en-US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142" t="26314" r="17864" b="-13158"/>
          <a:stretch>
            <a:fillRect/>
          </a:stretch>
        </p:blipFill>
        <p:spPr>
          <a:xfrm>
            <a:off x="9523413" y="838200"/>
            <a:ext cx="1600200" cy="10059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012" y="1447800"/>
            <a:ext cx="8382000" cy="2667000"/>
          </a:xfrm>
        </p:spPr>
        <p:txBody>
          <a:bodyPr>
            <a:normAutofit/>
          </a:bodyPr>
          <a:lstStyle/>
          <a:p>
            <a:pPr algn="ctr"/>
            <a:r>
              <a:rPr lang="en-US" sz="8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4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95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0012" y="990600"/>
            <a:ext cx="9314031" cy="4724400"/>
          </a:xfrm>
        </p:spPr>
        <p:txBody>
          <a:bodyPr>
            <a:noAutofit/>
          </a:bodyPr>
          <a:lstStyle/>
          <a:p>
            <a:pPr algn="just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is the time of globalization and we here tend to solve the problem for mainly packaging industries as well as the supermarkets. </a:t>
            </a:r>
            <a:endParaRPr lang="en-US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 algn="just">
              <a:buNone/>
            </a:pPr>
            <a:endParaRPr lang="en-US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Here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are introducing a prototype model of product sorting machine which sort products based on their weight and color. </a:t>
            </a:r>
            <a:endParaRPr lang="en-US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 algn="just">
              <a:buNone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objective of 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to propose an smarter, intelligent and cost-effective object sorting system which categorizes the objects based on their respective color and will place them at their designated locations to minimize the cost and optimize the productivity.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4812" y="1600200"/>
            <a:ext cx="9296400" cy="2667000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</a:t>
            </a:r>
            <a:endParaRPr lang="en-US" sz="48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802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2412" y="762000"/>
            <a:ext cx="9358762" cy="4800600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on a survey conducted in different industries and manufacturing companies, there was a problem regarding the count of the total manufactured products and also, there were various assembly lines for every different product based on their </a:t>
            </a:r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color. </a:t>
            </a:r>
            <a:endParaRPr lang="en-US" sz="2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sz="2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a food packaging industry huge amount of time and labor was invested in segregating raw and ripened fruits. </a:t>
            </a:r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these food packaging industries adopt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sorting </a:t>
            </a:r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they would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decrease the time, work space and labor cost while providing the basic function. </a:t>
            </a:r>
            <a:endParaRPr lang="en-US" sz="2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sorting is a very common industrial application but at the same time it is a tiresome process as handling so many objects is a menial task which is not so promising in maintaining consistency and thereby arising quality issues. </a:t>
            </a:r>
          </a:p>
          <a:p>
            <a:pPr marL="76200" indent="0">
              <a:buNone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6200" indent="0">
              <a:buNone/>
            </a:pPr>
            <a:endParaRPr lang="en-US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4812" y="1828800"/>
            <a:ext cx="9296400" cy="2667000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</a:t>
            </a:r>
            <a:r>
              <a:rPr lang="en-US" sz="72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br>
              <a:rPr lang="en-US" sz="72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Given below table shows the existing work;</a:t>
            </a:r>
            <a:b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6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18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Seyto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Seyton · SlidesCarnival</Template>
  <TotalTime>4520</TotalTime>
  <Words>696</Words>
  <Application>Microsoft Office PowerPoint</Application>
  <PresentationFormat>Custom</PresentationFormat>
  <Paragraphs>117</Paragraphs>
  <Slides>26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Corbel</vt:lpstr>
      <vt:lpstr>Patrick Hand SC</vt:lpstr>
      <vt:lpstr>Sniglet</vt:lpstr>
      <vt:lpstr>Times New Roman</vt:lpstr>
      <vt:lpstr>Seyton template</vt:lpstr>
      <vt:lpstr>PowerPoint Presentation</vt:lpstr>
      <vt:lpstr>PowerPoint Presentation</vt:lpstr>
      <vt:lpstr>Contents of Presentation</vt:lpstr>
      <vt:lpstr>PowerPoint Presentation</vt:lpstr>
      <vt:lpstr>Introduction</vt:lpstr>
      <vt:lpstr>PowerPoint Presentation</vt:lpstr>
      <vt:lpstr>Problem Statement </vt:lpstr>
      <vt:lpstr>PowerPoint Presentation</vt:lpstr>
      <vt:lpstr>Literature Review Given below table shows the existing work;   </vt:lpstr>
      <vt:lpstr>PowerPoint Presentation</vt:lpstr>
      <vt:lpstr>PowerPoint Presentation</vt:lpstr>
      <vt:lpstr>PowerPoint Presentation</vt:lpstr>
      <vt:lpstr>Architecture Diagram</vt:lpstr>
      <vt:lpstr>PowerPoint Presentation</vt:lpstr>
      <vt:lpstr>GUI DIAGRAM</vt:lpstr>
      <vt:lpstr>PowerPoint Presentation</vt:lpstr>
      <vt:lpstr>PROTOTYPE MODULE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Referencing</vt:lpstr>
      <vt:lpstr>PowerPoint Presentation</vt:lpstr>
      <vt:lpstr>Suggestions and Questions </vt:lpstr>
      <vt:lpstr>PRESENTERS:-  RIMSHA PERVAIZ (1307-2018) AISHA TABBASSUM (1318-2018)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Teacher : Dr. Zahoor Hussain Shah Assistant Professor (Computing Department, FEST, Indus  University, Karachi)   Subject: Computer Networks and Data Communication  Time: 1 Hour  Credit Hours: 3</dc:title>
  <dc:creator>Dr Zahoor</dc:creator>
  <cp:lastModifiedBy>rimsha pervaiz</cp:lastModifiedBy>
  <cp:revision>140</cp:revision>
  <dcterms:created xsi:type="dcterms:W3CDTF">2019-01-09T18:15:00Z</dcterms:created>
  <dcterms:modified xsi:type="dcterms:W3CDTF">2021-09-01T18:59:36Z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  <property fmtid="{D5CDD505-2E9C-101B-9397-08002B2CF9AE}" pid="8" name="KSOProductBuildVer">
    <vt:lpwstr>1033-11.2.0.9967</vt:lpwstr>
  </property>
</Properties>
</file>